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9" r:id="rId2"/>
    <p:sldId id="283" r:id="rId3"/>
    <p:sldId id="294" r:id="rId4"/>
    <p:sldId id="292" r:id="rId5"/>
    <p:sldId id="295" r:id="rId6"/>
    <p:sldId id="296" r:id="rId7"/>
    <p:sldId id="297" r:id="rId8"/>
    <p:sldId id="299" r:id="rId9"/>
    <p:sldId id="298" r:id="rId10"/>
    <p:sldId id="300" r:id="rId11"/>
    <p:sldId id="309" r:id="rId12"/>
    <p:sldId id="313" r:id="rId13"/>
    <p:sldId id="301" r:id="rId14"/>
    <p:sldId id="303" r:id="rId15"/>
    <p:sldId id="304" r:id="rId16"/>
    <p:sldId id="310" r:id="rId17"/>
    <p:sldId id="311" r:id="rId18"/>
    <p:sldId id="312" r:id="rId19"/>
    <p:sldId id="305" r:id="rId20"/>
    <p:sldId id="306" r:id="rId21"/>
    <p:sldId id="307" r:id="rId22"/>
    <p:sldId id="308" r:id="rId23"/>
    <p:sldId id="290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14DC"/>
    <a:srgbClr val="DE4110"/>
    <a:srgbClr val="8AACD6"/>
    <a:srgbClr val="7289C8"/>
    <a:srgbClr val="DE4312"/>
    <a:srgbClr val="AFDC7E"/>
    <a:srgbClr val="BADFFE"/>
    <a:srgbClr val="C2C2C2"/>
    <a:srgbClr val="C5E2FF"/>
    <a:srgbClr val="FFD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995" autoAdjust="0"/>
    <p:restoredTop sz="94660"/>
  </p:normalViewPr>
  <p:slideViewPr>
    <p:cSldViewPr>
      <p:cViewPr varScale="1">
        <p:scale>
          <a:sx n="108" d="100"/>
          <a:sy n="108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L:\&#33410;&#33021;&#31649;&#29702;\&#25220;&#34920;&#35760;&#24405;\&#27700;&#30005;&#33829;&#19994;&#25968;&#25454;\&#33487;&#39640;&#24037;&#26657;&#21306;&#20379;&#27700;&#33829;&#19994;&#25220;&#34920;&#25968;&#25454;&#65288;105059&#29983;&#27963;&#27700;&#65289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L:\&#33410;&#33021;&#31649;&#29702;\&#25220;&#34920;&#35760;&#24405;\&#27700;&#30005;&#33829;&#19994;&#25968;&#25454;\&#33487;&#39640;&#24037;&#26657;&#21306;&#20379;&#27700;&#33829;&#19994;&#25220;&#34920;&#25968;&#25454;&#65288;105059&#29983;&#27963;&#27700;&#65289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L:\&#33410;&#33021;&#31649;&#29702;\&#25220;&#34920;&#35760;&#24405;\&#27700;&#30005;&#33829;&#19994;&#25968;&#25454;\&#33487;&#39640;&#24037;&#26657;&#21306;&#20379;&#30005;&#33829;&#19994;&#25220;&#34920;&#25968;&#25454;&#65288;6100231488&#19996;&#35199;&#30005;&#65289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9.2272219759006024E-3"/>
                  <c:y val="-0.43593526622604128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534027469875797E-2"/>
                  <c:y val="-0.3063328897804614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9204164819254522E-3"/>
                  <c:y val="-0.27491413185426028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9204164819254522E-3"/>
                  <c:y val="-0.2906235108173608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9204164819254522E-3"/>
                  <c:y val="-0.2906235108173608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9204164819254522E-3"/>
                  <c:y val="-0.2670594423727099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Sheet1!$P$32:$U$32</c:f>
              <c:strCache>
                <c:ptCount val="6"/>
                <c:pt idx="0">
                  <c:v>2011年</c:v>
                </c:pt>
                <c:pt idx="1">
                  <c:v>2012年</c:v>
                </c:pt>
                <c:pt idx="2">
                  <c:v>2013年</c:v>
                </c:pt>
                <c:pt idx="3">
                  <c:v>2014年</c:v>
                </c:pt>
                <c:pt idx="4">
                  <c:v>2015年</c:v>
                </c:pt>
                <c:pt idx="5">
                  <c:v>2016年</c:v>
                </c:pt>
              </c:strCache>
            </c:strRef>
          </c:cat>
          <c:val>
            <c:numRef>
              <c:f>Sheet1!$P$33:$U$33</c:f>
              <c:numCache>
                <c:formatCode>General</c:formatCode>
                <c:ptCount val="6"/>
                <c:pt idx="0">
                  <c:v>43670</c:v>
                </c:pt>
                <c:pt idx="1">
                  <c:v>29329</c:v>
                </c:pt>
                <c:pt idx="2">
                  <c:v>24820</c:v>
                </c:pt>
                <c:pt idx="3">
                  <c:v>26210</c:v>
                </c:pt>
                <c:pt idx="4">
                  <c:v>26920</c:v>
                </c:pt>
                <c:pt idx="5">
                  <c:v>24170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4766848"/>
        <c:axId val="115123328"/>
        <c:axId val="0"/>
      </c:bar3DChart>
      <c:catAx>
        <c:axId val="104766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5123328"/>
        <c:crosses val="autoZero"/>
        <c:auto val="1"/>
        <c:lblAlgn val="ctr"/>
        <c:lblOffset val="100"/>
        <c:noMultiLvlLbl val="0"/>
      </c:catAx>
      <c:valAx>
        <c:axId val="115123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47668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9.3077370564281781E-3"/>
                  <c:y val="-0.4303669504531695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0.31372544051726375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3077370564281555E-3"/>
                  <c:y val="-0.2735042301945377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3077370564281555E-3"/>
                  <c:y val="-0.289592714323628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9808027923211171E-3"/>
                  <c:y val="-0.30165907742044595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9808027923211171E-3"/>
                  <c:y val="-0.2976369563881733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Sheet1!$P$54:$U$54</c:f>
              <c:strCache>
                <c:ptCount val="6"/>
                <c:pt idx="0">
                  <c:v>2011年</c:v>
                </c:pt>
                <c:pt idx="1">
                  <c:v>2012年</c:v>
                </c:pt>
                <c:pt idx="2">
                  <c:v>2013年</c:v>
                </c:pt>
                <c:pt idx="3">
                  <c:v>2014年</c:v>
                </c:pt>
                <c:pt idx="4">
                  <c:v>2015年</c:v>
                </c:pt>
                <c:pt idx="5">
                  <c:v>2016年</c:v>
                </c:pt>
              </c:strCache>
            </c:strRef>
          </c:cat>
          <c:val>
            <c:numRef>
              <c:f>Sheet1!$P$55:$U$55</c:f>
              <c:numCache>
                <c:formatCode>General</c:formatCode>
                <c:ptCount val="6"/>
                <c:pt idx="0">
                  <c:v>135377</c:v>
                </c:pt>
                <c:pt idx="1">
                  <c:v>93210.9</c:v>
                </c:pt>
                <c:pt idx="2">
                  <c:v>79424</c:v>
                </c:pt>
                <c:pt idx="3">
                  <c:v>83872</c:v>
                </c:pt>
                <c:pt idx="4">
                  <c:v>86144</c:v>
                </c:pt>
                <c:pt idx="5">
                  <c:v>82734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8785536"/>
        <c:axId val="99328384"/>
        <c:axId val="0"/>
      </c:bar3DChart>
      <c:catAx>
        <c:axId val="98785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9328384"/>
        <c:crosses val="autoZero"/>
        <c:auto val="1"/>
        <c:lblAlgn val="ctr"/>
        <c:lblOffset val="100"/>
        <c:noMultiLvlLbl val="0"/>
      </c:catAx>
      <c:valAx>
        <c:axId val="99328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7855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accent4">
        <a:lumMod val="20000"/>
        <a:lumOff val="80000"/>
      </a:schemeClr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6479257257021977E-2"/>
          <c:y val="2.2292315763798445E-2"/>
          <c:w val="0.90900645542308167"/>
          <c:h val="0.91152803687739958"/>
        </c:manualLayout>
      </c:layout>
      <c:bar3DChart>
        <c:barDir val="col"/>
        <c:grouping val="stack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7.9601990049751239E-3"/>
                  <c:y val="-0.428571535700921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930348258706468E-2"/>
                  <c:y val="-0.447772890331931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940298507462687E-2"/>
                  <c:y val="-0.431746139669076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9601990049751239E-3"/>
                  <c:y val="-0.387301684114906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9502487562189053E-3"/>
                  <c:y val="-0.390476288083061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Sheet1!$P$46:$T$46</c:f>
              <c:strCache>
                <c:ptCount val="5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</c:strCache>
            </c:strRef>
          </c:cat>
          <c:val>
            <c:numRef>
              <c:f>Sheet1!$P$47:$T$47</c:f>
              <c:numCache>
                <c:formatCode>0_ </c:formatCode>
                <c:ptCount val="5"/>
                <c:pt idx="0">
                  <c:v>923795.57946492895</c:v>
                </c:pt>
                <c:pt idx="1">
                  <c:v>942490.56360059371</c:v>
                </c:pt>
                <c:pt idx="2">
                  <c:v>939670.79000000015</c:v>
                </c:pt>
                <c:pt idx="3">
                  <c:v>795235.45</c:v>
                </c:pt>
                <c:pt idx="4">
                  <c:v>808818.04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6205440"/>
        <c:axId val="97937280"/>
        <c:axId val="0"/>
      </c:bar3DChart>
      <c:catAx>
        <c:axId val="96205440"/>
        <c:scaling>
          <c:orientation val="minMax"/>
        </c:scaling>
        <c:delete val="0"/>
        <c:axPos val="b"/>
        <c:majorTickMark val="out"/>
        <c:minorTickMark val="none"/>
        <c:tickLblPos val="nextTo"/>
        <c:crossAx val="97937280"/>
        <c:crosses val="autoZero"/>
        <c:auto val="1"/>
        <c:lblAlgn val="ctr"/>
        <c:lblOffset val="100"/>
        <c:noMultiLvlLbl val="0"/>
      </c:catAx>
      <c:valAx>
        <c:axId val="97937280"/>
        <c:scaling>
          <c:orientation val="minMax"/>
          <c:min val="0"/>
        </c:scaling>
        <c:delete val="0"/>
        <c:axPos val="l"/>
        <c:majorGridlines/>
        <c:numFmt formatCode="0_ " sourceLinked="1"/>
        <c:majorTickMark val="out"/>
        <c:minorTickMark val="none"/>
        <c:tickLblPos val="nextTo"/>
        <c:crossAx val="96205440"/>
        <c:crosses val="autoZero"/>
        <c:crossBetween val="between"/>
      </c:valAx>
      <c:spPr>
        <a:solidFill>
          <a:schemeClr val="accent5">
            <a:lumMod val="40000"/>
            <a:lumOff val="60000"/>
          </a:schemeClr>
        </a:solidFill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97A76-9546-49F2-B3B4-DC9274641745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E770D-229A-4A15-AB8B-7BFD3CEECB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56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436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84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986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08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84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135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943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7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17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26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71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E8522-FA5B-4B2A-9134-1386A8269331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71BCC-75FD-44F5-86B0-2358546EF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987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897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案例主要做法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55976" y="1096498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统计分析</a:t>
            </a:r>
            <a:r>
              <a:rPr lang="en-US" altLang="zh-CN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——</a:t>
            </a:r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按终端分类的监测页面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4098" name="Picture 2" descr="实时用电曲线图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629181"/>
            <a:ext cx="7560840" cy="421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13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案例主要做法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55976" y="1096498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统计分析</a:t>
            </a:r>
            <a:r>
              <a:rPr lang="en-US" altLang="zh-CN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——</a:t>
            </a:r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按终端分类的监测页面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5122" name="Picture 2" descr="供水状态图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555930" cy="4208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031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292080" y="1096498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现场计量、监测及控制设备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3" t="6666" r="1011" b="15511"/>
          <a:stretch/>
        </p:blipFill>
        <p:spPr>
          <a:xfrm>
            <a:off x="1330480" y="3868135"/>
            <a:ext cx="3109656" cy="193712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14" t="31764" r="18529" b="9411"/>
          <a:stretch/>
        </p:blipFill>
        <p:spPr>
          <a:xfrm>
            <a:off x="4786864" y="1723734"/>
            <a:ext cx="3025496" cy="198755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" t="21375" r="11731" b="5877"/>
          <a:stretch/>
        </p:blipFill>
        <p:spPr>
          <a:xfrm>
            <a:off x="1330480" y="1724180"/>
            <a:ext cx="3109657" cy="19871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6" t="18816" r="8623" b="15211"/>
          <a:stretch/>
        </p:blipFill>
        <p:spPr>
          <a:xfrm>
            <a:off x="4786864" y="3868134"/>
            <a:ext cx="3025496" cy="1937129"/>
          </a:xfrm>
          <a:prstGeom prst="rect">
            <a:avLst/>
          </a:prstGeom>
        </p:spPr>
      </p:pic>
      <p:sp>
        <p:nvSpPr>
          <p:cNvPr id="9" name="标题 1"/>
          <p:cNvSpPr txBox="1">
            <a:spLocks/>
          </p:cNvSpPr>
          <p:nvPr/>
        </p:nvSpPr>
        <p:spPr>
          <a:xfrm>
            <a:off x="827584" y="980728"/>
            <a:ext cx="2376264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案例主要做法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592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剪去对角的矩形 9"/>
          <p:cNvSpPr/>
          <p:nvPr/>
        </p:nvSpPr>
        <p:spPr>
          <a:xfrm>
            <a:off x="0" y="1988840"/>
            <a:ext cx="9143998" cy="3511842"/>
          </a:xfrm>
          <a:prstGeom prst="snip2DiagRect">
            <a:avLst>
              <a:gd name="adj1" fmla="val 0"/>
              <a:gd name="adj2" fmla="val 49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案例主要做法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8184" y="1096498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系统研发流程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6726" y="2351947"/>
            <a:ext cx="4032448" cy="2871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市场调研阶段：</a:t>
            </a:r>
          </a:p>
          <a:p>
            <a:pPr>
              <a:lnSpc>
                <a:spcPts val="22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智能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监控系统建设成本高，方案设计很重要。</a:t>
            </a:r>
          </a:p>
          <a:p>
            <a:pPr>
              <a:lnSpc>
                <a:spcPts val="22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方案设计阶段：</a:t>
            </a:r>
          </a:p>
          <a:p>
            <a:pPr>
              <a:lnSpc>
                <a:spcPts val="22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通讯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模式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选型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服务器系统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组网选型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13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22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设备实验阶段：</a:t>
            </a:r>
          </a:p>
          <a:p>
            <a:pPr>
              <a:lnSpc>
                <a:spcPts val="22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传感器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试验，采集模块试验，批量设备抽检。</a:t>
            </a:r>
          </a:p>
          <a:p>
            <a:pPr>
              <a:lnSpc>
                <a:spcPts val="22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施工规划阶段：</a:t>
            </a:r>
          </a:p>
          <a:p>
            <a:pPr>
              <a:lnSpc>
                <a:spcPts val="22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根据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校区布局特点和局域网资源定制设计。</a:t>
            </a:r>
          </a:p>
          <a:p>
            <a:pPr>
              <a:lnSpc>
                <a:spcPts val="22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基建施工阶段：</a:t>
            </a:r>
            <a:endParaRPr lang="en-US" altLang="zh-CN" sz="1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22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通过合理布局将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各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单元以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有线</a:t>
            </a:r>
            <a:r>
              <a:rPr lang="zh-CN" altLang="en-US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级联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方式沟通。</a:t>
            </a:r>
            <a:endParaRPr lang="zh-CN" altLang="zh-CN" sz="13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09174" y="2375030"/>
            <a:ext cx="4104456" cy="2871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软件开发阶段：</a:t>
            </a:r>
          </a:p>
          <a:p>
            <a:pPr>
              <a:lnSpc>
                <a:spcPts val="22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实时监测</a:t>
            </a:r>
            <a:r>
              <a:rPr lang="zh-CN" altLang="en-US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单元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，统计分析</a:t>
            </a:r>
            <a:r>
              <a:rPr lang="zh-CN" altLang="en-US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单元</a:t>
            </a:r>
            <a:r>
              <a:rPr lang="zh-CN" altLang="en-US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，控制策略单元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13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22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单元测试阶段：</a:t>
            </a:r>
          </a:p>
          <a:p>
            <a:pPr>
              <a:lnSpc>
                <a:spcPts val="22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以太网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通讯，</a:t>
            </a:r>
            <a:r>
              <a:rPr lang="en-US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485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总线通讯，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传感器</a:t>
            </a:r>
            <a:r>
              <a:rPr lang="zh-CN" altLang="en-US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信号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通讯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  <a:p>
            <a:pPr>
              <a:lnSpc>
                <a:spcPts val="22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总装调试阶段：</a:t>
            </a:r>
          </a:p>
          <a:p>
            <a:pPr>
              <a:lnSpc>
                <a:spcPts val="22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各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信息单元正常采集各路下级传感器的实时数据；服务器能实时监测各信息单元的采集数据，并能正常下达对下层设备的控制命令。</a:t>
            </a:r>
          </a:p>
          <a:p>
            <a:pPr>
              <a:lnSpc>
                <a:spcPts val="22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系统验收阶段：</a:t>
            </a:r>
          </a:p>
          <a:p>
            <a:pPr>
              <a:lnSpc>
                <a:spcPts val="22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监控系统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建成试运行后，由专家组进行</a:t>
            </a:r>
            <a:r>
              <a:rPr lang="zh-CN" altLang="en-US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项目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验收。</a:t>
            </a:r>
          </a:p>
        </p:txBody>
      </p:sp>
      <p:sp>
        <p:nvSpPr>
          <p:cNvPr id="11" name="饼形 10"/>
          <p:cNvSpPr/>
          <p:nvPr/>
        </p:nvSpPr>
        <p:spPr>
          <a:xfrm rot="1715644">
            <a:off x="498258" y="1700808"/>
            <a:ext cx="576064" cy="576064"/>
          </a:xfrm>
          <a:prstGeom prst="pie">
            <a:avLst/>
          </a:prstGeom>
          <a:ln/>
        </p:spPr>
        <p:style>
          <a:lnRef idx="0">
            <a:schemeClr val="accent2"/>
          </a:lnRef>
          <a:fillRef idx="1001">
            <a:schemeClr val="lt1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饼形 11"/>
          <p:cNvSpPr/>
          <p:nvPr/>
        </p:nvSpPr>
        <p:spPr>
          <a:xfrm rot="12858084">
            <a:off x="8100391" y="5212651"/>
            <a:ext cx="576064" cy="576064"/>
          </a:xfrm>
          <a:prstGeom prst="pie">
            <a:avLst>
              <a:gd name="adj1" fmla="val 0"/>
              <a:gd name="adj2" fmla="val 13619413"/>
            </a:avLst>
          </a:prstGeom>
          <a:ln/>
        </p:spPr>
        <p:style>
          <a:lnRef idx="0">
            <a:schemeClr val="accent2"/>
          </a:lnRef>
          <a:fillRef idx="1001">
            <a:schemeClr val="lt1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饼形 12"/>
          <p:cNvSpPr/>
          <p:nvPr/>
        </p:nvSpPr>
        <p:spPr>
          <a:xfrm rot="12553625">
            <a:off x="1057200" y="2035013"/>
            <a:ext cx="288032" cy="288032"/>
          </a:xfrm>
          <a:prstGeom prst="pie">
            <a:avLst/>
          </a:prstGeom>
          <a:ln/>
        </p:spPr>
        <p:style>
          <a:lnRef idx="0">
            <a:schemeClr val="accent2"/>
          </a:lnRef>
          <a:fillRef idx="1001">
            <a:schemeClr val="lt1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饼形 13"/>
          <p:cNvSpPr/>
          <p:nvPr/>
        </p:nvSpPr>
        <p:spPr>
          <a:xfrm>
            <a:off x="7844148" y="5356666"/>
            <a:ext cx="288032" cy="288032"/>
          </a:xfrm>
          <a:prstGeom prst="pie">
            <a:avLst/>
          </a:prstGeom>
          <a:ln/>
        </p:spPr>
        <p:style>
          <a:lnRef idx="0">
            <a:schemeClr val="accent2"/>
          </a:lnRef>
          <a:fillRef idx="1001">
            <a:schemeClr val="lt1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8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案例绩效预估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8184" y="1096498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系统研发</a:t>
            </a:r>
            <a:r>
              <a:rPr lang="zh-CN" altLang="en-US" dirty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综合</a:t>
            </a:r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效益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" name="剪去对角的矩形 3"/>
          <p:cNvSpPr/>
          <p:nvPr/>
        </p:nvSpPr>
        <p:spPr>
          <a:xfrm>
            <a:off x="0" y="2060848"/>
            <a:ext cx="9143998" cy="3312368"/>
          </a:xfrm>
          <a:prstGeom prst="snip2DiagRect">
            <a:avLst>
              <a:gd name="adj1" fmla="val 0"/>
              <a:gd name="adj2" fmla="val 49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74386" y="2559940"/>
            <a:ext cx="8208912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◢  远程终端抄表、提升工作效率       ◢  管网状态实时监测、超限警示</a:t>
            </a:r>
            <a:endParaRPr lang="zh-CN" altLang="en-US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4386" y="3429000"/>
            <a:ext cx="8208912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◢  实现在线式常态经水平衡测试       ◢  实现全局性能源消耗</a:t>
            </a:r>
            <a:r>
              <a:rPr lang="zh-CN" alt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辅助</a:t>
            </a:r>
            <a:r>
              <a:rPr lang="zh-CN" alt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评估</a:t>
            </a:r>
            <a:endParaRPr lang="zh-CN" altLang="en-US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4386" y="4237402"/>
            <a:ext cx="82089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◢  实现基本耗能设备的自动控制       ◢  实现应急状态下局部安全</a:t>
            </a:r>
            <a:r>
              <a:rPr lang="zh-CN" alt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控制 </a:t>
            </a:r>
          </a:p>
        </p:txBody>
      </p:sp>
      <p:sp>
        <p:nvSpPr>
          <p:cNvPr id="9" name="饼形 8"/>
          <p:cNvSpPr/>
          <p:nvPr/>
        </p:nvSpPr>
        <p:spPr>
          <a:xfrm rot="17116605">
            <a:off x="790063" y="1813113"/>
            <a:ext cx="520132" cy="531753"/>
          </a:xfrm>
          <a:prstGeom prst="pie">
            <a:avLst/>
          </a:prstGeom>
          <a:ln/>
        </p:spPr>
        <p:style>
          <a:lnRef idx="0">
            <a:schemeClr val="accent1"/>
          </a:lnRef>
          <a:fillRef idx="1001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饼形 9"/>
          <p:cNvSpPr/>
          <p:nvPr/>
        </p:nvSpPr>
        <p:spPr>
          <a:xfrm rot="5871968">
            <a:off x="571804" y="1743480"/>
            <a:ext cx="306638" cy="323051"/>
          </a:xfrm>
          <a:prstGeom prst="pie">
            <a:avLst/>
          </a:prstGeom>
          <a:ln/>
        </p:spPr>
        <p:style>
          <a:lnRef idx="0">
            <a:schemeClr val="accent1"/>
          </a:lnRef>
          <a:fillRef idx="1001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饼形 10"/>
          <p:cNvSpPr/>
          <p:nvPr/>
        </p:nvSpPr>
        <p:spPr>
          <a:xfrm rot="3899334">
            <a:off x="8163897" y="5159455"/>
            <a:ext cx="520132" cy="531753"/>
          </a:xfrm>
          <a:prstGeom prst="pie">
            <a:avLst/>
          </a:prstGeom>
          <a:ln/>
        </p:spPr>
        <p:style>
          <a:lnRef idx="0">
            <a:schemeClr val="accent1"/>
          </a:lnRef>
          <a:fillRef idx="1001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饼形 11"/>
          <p:cNvSpPr/>
          <p:nvPr/>
        </p:nvSpPr>
        <p:spPr>
          <a:xfrm rot="14254697">
            <a:off x="7744834" y="5084205"/>
            <a:ext cx="384254" cy="399925"/>
          </a:xfrm>
          <a:prstGeom prst="pie">
            <a:avLst>
              <a:gd name="adj1" fmla="val 74704"/>
              <a:gd name="adj2" fmla="val 16200000"/>
            </a:avLst>
          </a:prstGeom>
          <a:ln/>
        </p:spPr>
        <p:style>
          <a:lnRef idx="0">
            <a:schemeClr val="accent1"/>
          </a:lnRef>
          <a:fillRef idx="1001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76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案例绩效预估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60032" y="109649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首期实验系统研发以来的相关业绩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" name="剪去对角的矩形 3"/>
          <p:cNvSpPr/>
          <p:nvPr/>
        </p:nvSpPr>
        <p:spPr>
          <a:xfrm>
            <a:off x="0" y="2060848"/>
            <a:ext cx="9143998" cy="3312368"/>
          </a:xfrm>
          <a:prstGeom prst="snip2DiagRect">
            <a:avLst>
              <a:gd name="adj1" fmla="val 0"/>
              <a:gd name="adj2" fmla="val 49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en-US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73081" y="2835972"/>
            <a:ext cx="45116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2012</a:t>
            </a:r>
            <a:r>
              <a:rPr lang="zh-CN" alt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年  江苏省节水型学校  </a:t>
            </a:r>
            <a:endParaRPr lang="zh-CN" altLang="en-US" sz="28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54715" y="3784941"/>
            <a:ext cx="67156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2016</a:t>
            </a:r>
            <a:r>
              <a:rPr lang="zh-CN" alt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年  江苏省节水型单位     </a:t>
            </a:r>
            <a:r>
              <a:rPr lang="zh-CN" altLang="en-US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住建厅</a:t>
            </a:r>
            <a:endParaRPr lang="zh-CN" altLang="en-US" sz="2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泪滴形 13"/>
          <p:cNvSpPr/>
          <p:nvPr/>
        </p:nvSpPr>
        <p:spPr>
          <a:xfrm rot="10013735">
            <a:off x="470025" y="1716089"/>
            <a:ext cx="652593" cy="408316"/>
          </a:xfrm>
          <a:prstGeom prst="teardrop">
            <a:avLst/>
          </a:prstGeom>
          <a:ln/>
        </p:spPr>
        <p:style>
          <a:lnRef idx="0">
            <a:schemeClr val="accent4"/>
          </a:lnRef>
          <a:fillRef idx="1001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泪滴形 14"/>
          <p:cNvSpPr/>
          <p:nvPr/>
        </p:nvSpPr>
        <p:spPr>
          <a:xfrm rot="11416140">
            <a:off x="1131200" y="2062438"/>
            <a:ext cx="326296" cy="204158"/>
          </a:xfrm>
          <a:prstGeom prst="teardrop">
            <a:avLst/>
          </a:prstGeom>
          <a:ln/>
        </p:spPr>
        <p:style>
          <a:lnRef idx="0">
            <a:schemeClr val="accent4"/>
          </a:lnRef>
          <a:fillRef idx="1001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泪滴形 15"/>
          <p:cNvSpPr/>
          <p:nvPr/>
        </p:nvSpPr>
        <p:spPr>
          <a:xfrm rot="10013735">
            <a:off x="7564101" y="5181783"/>
            <a:ext cx="652593" cy="408316"/>
          </a:xfrm>
          <a:prstGeom prst="teardrop">
            <a:avLst/>
          </a:prstGeom>
          <a:ln/>
        </p:spPr>
        <p:style>
          <a:lnRef idx="0">
            <a:schemeClr val="accent4"/>
          </a:lnRef>
          <a:fillRef idx="1001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泪滴形 16"/>
          <p:cNvSpPr/>
          <p:nvPr/>
        </p:nvSpPr>
        <p:spPr>
          <a:xfrm rot="11416140">
            <a:off x="8225276" y="5528132"/>
            <a:ext cx="326296" cy="204158"/>
          </a:xfrm>
          <a:prstGeom prst="teardrop">
            <a:avLst/>
          </a:prstGeom>
          <a:ln/>
        </p:spPr>
        <p:style>
          <a:lnRef idx="0">
            <a:schemeClr val="accent4"/>
          </a:lnRef>
          <a:fillRef idx="1001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632771" y="2820528"/>
            <a:ext cx="14763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水利</a:t>
            </a:r>
            <a:r>
              <a:rPr lang="zh-CN" altLang="en-US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厅</a:t>
            </a:r>
            <a:endParaRPr lang="en-US" altLang="zh-CN" sz="24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教育厅</a:t>
            </a:r>
            <a:endParaRPr lang="zh-CN" altLang="en-US" sz="2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334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133875"/>
              </p:ext>
            </p:extLst>
          </p:nvPr>
        </p:nvGraphicFramePr>
        <p:xfrm>
          <a:off x="1192335" y="1700808"/>
          <a:ext cx="6764041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案例绩效预估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60032" y="1096498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苏高工校区生活用水支出统计 </a:t>
            </a:r>
            <a:r>
              <a:rPr lang="en-US" altLang="zh-CN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元</a:t>
            </a:r>
            <a:r>
              <a:rPr lang="en-US" altLang="zh-CN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3" name="下箭头 2"/>
          <p:cNvSpPr/>
          <p:nvPr/>
        </p:nvSpPr>
        <p:spPr>
          <a:xfrm>
            <a:off x="3138074" y="2375756"/>
            <a:ext cx="360040" cy="360040"/>
          </a:xfrm>
          <a:prstGeom prst="down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71800" y="1908367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启用系统</a:t>
            </a:r>
            <a:endParaRPr lang="zh-CN" alt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0881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3325257"/>
              </p:ext>
            </p:extLst>
          </p:nvPr>
        </p:nvGraphicFramePr>
        <p:xfrm>
          <a:off x="1187624" y="1700808"/>
          <a:ext cx="684076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案例绩效预估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20072" y="1102750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苏高工校区</a:t>
            </a:r>
            <a:r>
              <a:rPr lang="zh-CN" altLang="en-US" dirty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用电</a:t>
            </a:r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支出统计 </a:t>
            </a:r>
            <a:r>
              <a:rPr lang="en-US" altLang="zh-CN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元</a:t>
            </a:r>
            <a:r>
              <a:rPr lang="en-US" altLang="zh-CN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1498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案例创新要素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8184" y="1096498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计量数据多级保存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3544" y="1844824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原始仪表累计数据保存</a:t>
            </a:r>
          </a:p>
        </p:txBody>
      </p:sp>
      <p:sp>
        <p:nvSpPr>
          <p:cNvPr id="6" name="矩形 5"/>
          <p:cNvSpPr/>
          <p:nvPr/>
        </p:nvSpPr>
        <p:spPr>
          <a:xfrm>
            <a:off x="2965752" y="347139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采集模块累计数据保存</a:t>
            </a:r>
          </a:p>
        </p:txBody>
      </p:sp>
      <p:sp>
        <p:nvSpPr>
          <p:cNvPr id="7" name="矩形 6"/>
          <p:cNvSpPr/>
          <p:nvPr/>
        </p:nvSpPr>
        <p:spPr>
          <a:xfrm>
            <a:off x="4860032" y="5199583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软件系统综合数据</a:t>
            </a:r>
            <a:r>
              <a:rPr lang="zh-CN" altLang="en-US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保存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 rot="20836865">
            <a:off x="3203848" y="2448498"/>
            <a:ext cx="1008112" cy="92589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ts val="6500"/>
              </a:lnSpc>
            </a:pPr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 rot="20688464">
            <a:off x="4991136" y="4115384"/>
            <a:ext cx="1008112" cy="92589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ts val="6500"/>
              </a:lnSpc>
            </a:pPr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820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剪去对角的矩形 11"/>
          <p:cNvSpPr/>
          <p:nvPr/>
        </p:nvSpPr>
        <p:spPr>
          <a:xfrm>
            <a:off x="0" y="2060848"/>
            <a:ext cx="9143998" cy="3312368"/>
          </a:xfrm>
          <a:prstGeom prst="snip2DiagRect">
            <a:avLst>
              <a:gd name="adj1" fmla="val 0"/>
              <a:gd name="adj2" fmla="val 49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案例实施背景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4386" y="2559940"/>
            <a:ext cx="82089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◢  响应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国家节能降耗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的系列政策       ◢  提高校区后勤管理现代化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水平</a:t>
            </a:r>
          </a:p>
        </p:txBody>
      </p:sp>
      <p:sp>
        <p:nvSpPr>
          <p:cNvPr id="7" name="矩形 6"/>
          <p:cNvSpPr/>
          <p:nvPr/>
        </p:nvSpPr>
        <p:spPr>
          <a:xfrm>
            <a:off x="574386" y="3429000"/>
            <a:ext cx="82089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◢  基于物联网的组网理念和技术       ◢  面向校区水电实施的智能改造</a:t>
            </a:r>
            <a:endParaRPr lang="zh-CN" alt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4386" y="4237402"/>
            <a:ext cx="82089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◢  依托先进稳定的工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控软件平台       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◢  充分发挥学校产学研综合水平</a:t>
            </a:r>
            <a:endParaRPr lang="zh-CN" alt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饼形 14"/>
          <p:cNvSpPr/>
          <p:nvPr/>
        </p:nvSpPr>
        <p:spPr>
          <a:xfrm rot="17116605">
            <a:off x="790063" y="1813113"/>
            <a:ext cx="520132" cy="531753"/>
          </a:xfrm>
          <a:prstGeom prst="pi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饼形 15"/>
          <p:cNvSpPr/>
          <p:nvPr/>
        </p:nvSpPr>
        <p:spPr>
          <a:xfrm rot="5871968">
            <a:off x="571804" y="1743480"/>
            <a:ext cx="306638" cy="323051"/>
          </a:xfrm>
          <a:prstGeom prst="pi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饼形 16"/>
          <p:cNvSpPr/>
          <p:nvPr/>
        </p:nvSpPr>
        <p:spPr>
          <a:xfrm rot="3899334">
            <a:off x="8163897" y="5159455"/>
            <a:ext cx="520132" cy="531753"/>
          </a:xfrm>
          <a:prstGeom prst="pi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饼形 17"/>
          <p:cNvSpPr/>
          <p:nvPr/>
        </p:nvSpPr>
        <p:spPr>
          <a:xfrm rot="14254697">
            <a:off x="7744834" y="5084205"/>
            <a:ext cx="384254" cy="399925"/>
          </a:xfrm>
          <a:prstGeom prst="pie">
            <a:avLst>
              <a:gd name="adj1" fmla="val 74704"/>
              <a:gd name="adj2" fmla="val 16200000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68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案例创新要素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8184" y="1096498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现场远程互动控制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3544" y="1844824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以现场控制方式为基础</a:t>
            </a:r>
            <a:endParaRPr lang="zh-CN" altLang="en-US" sz="2400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65752" y="347139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以远程控制方式为辅助</a:t>
            </a:r>
            <a:endParaRPr lang="zh-CN" altLang="en-US" sz="2400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60032" y="5199583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远程现场控制自动切换</a:t>
            </a:r>
            <a:endParaRPr lang="zh-CN" altLang="en-US" sz="2400" dirty="0">
              <a:solidFill>
                <a:srgbClr val="3F14DC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rot="20836865">
            <a:off x="3203848" y="2448498"/>
            <a:ext cx="1008112" cy="9258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ts val="6500"/>
              </a:lnSpc>
            </a:pPr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 rot="20688464">
            <a:off x="4991136" y="4115384"/>
            <a:ext cx="1008112" cy="9258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ts val="6500"/>
              </a:lnSpc>
            </a:pPr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707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案例创新要素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8184" y="1096498"/>
            <a:ext cx="2376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统计分析图形化处理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3287" y="1844825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DE41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基于</a:t>
            </a:r>
            <a:r>
              <a:rPr lang="zh-CN" altLang="en-US" sz="2400" dirty="0" smtClean="0">
                <a:solidFill>
                  <a:srgbClr val="DE41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曲线描述的趋势分析</a:t>
            </a:r>
            <a:endParaRPr lang="zh-CN" altLang="en-US" sz="2400" dirty="0">
              <a:solidFill>
                <a:srgbClr val="DE41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05495" y="3471392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DE41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基于柱形描述的对比分析</a:t>
            </a:r>
            <a:endParaRPr lang="zh-CN" altLang="en-US" sz="2400" dirty="0">
              <a:solidFill>
                <a:srgbClr val="DE41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99775" y="5199584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DE41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基于地理位置的图形化数据</a:t>
            </a:r>
            <a:endParaRPr lang="zh-CN" altLang="en-US" sz="2400" dirty="0">
              <a:solidFill>
                <a:srgbClr val="DE411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rot="20836865">
            <a:off x="2843591" y="2448499"/>
            <a:ext cx="1008112" cy="92589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ts val="6500"/>
              </a:lnSpc>
            </a:pPr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 rot="20688464">
            <a:off x="4630879" y="4115385"/>
            <a:ext cx="1008112" cy="92589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ts val="6500"/>
              </a:lnSpc>
            </a:pPr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425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案例创新要素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76056" y="1096498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前置设计的</a:t>
            </a:r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控制终端与采集终端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3076" r="25384" b="2308"/>
          <a:stretch/>
        </p:blipFill>
        <p:spPr>
          <a:xfrm>
            <a:off x="1475656" y="1844823"/>
            <a:ext cx="2709364" cy="387502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6" t="1025" r="25577" b="3589"/>
          <a:stretch/>
        </p:blipFill>
        <p:spPr>
          <a:xfrm>
            <a:off x="5076056" y="1844824"/>
            <a:ext cx="2536472" cy="387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7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致谢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858525" y="3013312"/>
            <a:ext cx="7848872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真心感谢各位领导和专家的指导！</a:t>
            </a:r>
            <a:endParaRPr lang="zh-CN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503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案例主要做法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8184" y="10964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监控系统组网方案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647" y="1602665"/>
            <a:ext cx="7351784" cy="427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328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剪去对角的矩形 6"/>
          <p:cNvSpPr/>
          <p:nvPr/>
        </p:nvSpPr>
        <p:spPr>
          <a:xfrm>
            <a:off x="0" y="1844824"/>
            <a:ext cx="9143998" cy="3744416"/>
          </a:xfrm>
          <a:prstGeom prst="snip2DiagRect">
            <a:avLst>
              <a:gd name="adj1" fmla="val 0"/>
              <a:gd name="adj2" fmla="val 49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案例主要做法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8184" y="10964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标准、条约和约定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5269" y="2060848"/>
            <a:ext cx="6989079" cy="3300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终端信息采集箱：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全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弱电工作模式，采用直流</a:t>
            </a:r>
            <a:r>
              <a:rPr lang="en-US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12V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以下工作电源，以“以太网”总线和“</a:t>
            </a:r>
            <a:r>
              <a:rPr lang="en-US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485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总线”混合途径实现信息通讯。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终端控制箱：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强电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220V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单相交流）、弱电（</a:t>
            </a:r>
            <a:r>
              <a:rPr lang="en-US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&lt;15V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直流）混合模式，设备驱动以</a:t>
            </a:r>
            <a:r>
              <a:rPr lang="en-US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220V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单相交流供电为主，与“终端信息采集箱”之间的信号传输以开关量或模拟量方式传输。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采集服务器系统：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采用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主从双服务器运行管理模式，支撑软件系统为“三维力控</a:t>
            </a:r>
            <a:r>
              <a:rPr lang="en-US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6.1</a:t>
            </a:r>
            <a:r>
              <a:rPr lang="zh-CN" altLang="zh-CN" sz="13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网络版”组态软件。其中，主机以图形工作站方式连接多台大型显示终端，来提供实时信息浏览。服务器与各个信息终端通过以太网连接。</a:t>
            </a:r>
          </a:p>
        </p:txBody>
      </p:sp>
      <p:sp>
        <p:nvSpPr>
          <p:cNvPr id="8" name="泪滴形 7"/>
          <p:cNvSpPr/>
          <p:nvPr/>
        </p:nvSpPr>
        <p:spPr>
          <a:xfrm rot="18503935">
            <a:off x="470025" y="1716089"/>
            <a:ext cx="652593" cy="408316"/>
          </a:xfrm>
          <a:prstGeom prst="teardrop">
            <a:avLst/>
          </a:prstGeom>
          <a:ln/>
        </p:spPr>
        <p:style>
          <a:lnRef idx="0">
            <a:schemeClr val="accent5"/>
          </a:lnRef>
          <a:fillRef idx="1003">
            <a:schemeClr val="lt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泪滴形 8"/>
          <p:cNvSpPr/>
          <p:nvPr/>
        </p:nvSpPr>
        <p:spPr>
          <a:xfrm rot="19906340">
            <a:off x="1063802" y="1958768"/>
            <a:ext cx="326296" cy="204158"/>
          </a:xfrm>
          <a:prstGeom prst="teardrop">
            <a:avLst/>
          </a:prstGeom>
          <a:ln/>
        </p:spPr>
        <p:style>
          <a:lnRef idx="0">
            <a:schemeClr val="accent5"/>
          </a:lnRef>
          <a:fillRef idx="1003">
            <a:schemeClr val="lt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泪滴形 9"/>
          <p:cNvSpPr/>
          <p:nvPr/>
        </p:nvSpPr>
        <p:spPr>
          <a:xfrm rot="16469189">
            <a:off x="7823525" y="5339579"/>
            <a:ext cx="652593" cy="408316"/>
          </a:xfrm>
          <a:prstGeom prst="teardrop">
            <a:avLst/>
          </a:prstGeom>
          <a:ln/>
        </p:spPr>
        <p:style>
          <a:lnRef idx="0">
            <a:schemeClr val="accent5"/>
          </a:lnRef>
          <a:fillRef idx="1003">
            <a:schemeClr val="lt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泪滴形 10"/>
          <p:cNvSpPr/>
          <p:nvPr/>
        </p:nvSpPr>
        <p:spPr>
          <a:xfrm rot="19457974">
            <a:off x="8417302" y="5582258"/>
            <a:ext cx="326296" cy="204158"/>
          </a:xfrm>
          <a:prstGeom prst="teardrop">
            <a:avLst/>
          </a:prstGeom>
          <a:ln/>
        </p:spPr>
        <p:style>
          <a:lnRef idx="0">
            <a:schemeClr val="accent5"/>
          </a:lnRef>
          <a:fillRef idx="1003">
            <a:schemeClr val="lt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11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案例主要做法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8184" y="10964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设备</a:t>
            </a:r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通讯运行</a:t>
            </a:r>
            <a:r>
              <a:rPr lang="zh-CN" altLang="en-US" dirty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方案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464604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27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剪去对角的矩形 8"/>
          <p:cNvSpPr/>
          <p:nvPr/>
        </p:nvSpPr>
        <p:spPr>
          <a:xfrm>
            <a:off x="0" y="1988840"/>
            <a:ext cx="9143998" cy="3511842"/>
          </a:xfrm>
          <a:prstGeom prst="snip2DiagRect">
            <a:avLst>
              <a:gd name="adj1" fmla="val 0"/>
              <a:gd name="adj2" fmla="val 4900"/>
            </a:avLst>
          </a:prstGeom>
          <a:solidFill>
            <a:srgbClr val="7289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案例主要做法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8184" y="1096498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系统主体</a:t>
            </a:r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研究目标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3608" y="2244350"/>
            <a:ext cx="721590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第一目标：</a:t>
            </a:r>
            <a:endParaRPr lang="zh-CN" altLang="zh-CN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通过</a:t>
            </a:r>
            <a:r>
              <a:rPr lang="zh-CN" altLang="zh-CN" sz="1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分布式传感设备采集终端用户的水电数据，全面监测校区供电供水设备的状态、流量等数据指标；通过服务器系统的集中处理，实现数据汇总和信息显示等一系列管理任务。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第二目标：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定期</a:t>
            </a:r>
            <a:r>
              <a:rPr lang="zh-CN" altLang="zh-CN" sz="1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进行软件系统的数据分析，生成图文数据报告，全面评测水电网络的可靠性和节能状况，以辅助后勤部门开展专项管理。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# </a:t>
            </a:r>
            <a:r>
              <a:rPr lang="zh-CN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第三目标：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1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通过</a:t>
            </a:r>
            <a:r>
              <a:rPr lang="zh-CN" altLang="zh-CN" sz="1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开关量控制模块和电动阀门，实现对各个供水点的远程控制，当发生严重的渗漏事故时，可由软件系统自动控制。楼宇公共照明、空调系统的控制，可分期开发。</a:t>
            </a:r>
          </a:p>
        </p:txBody>
      </p:sp>
      <p:sp>
        <p:nvSpPr>
          <p:cNvPr id="10" name="泪滴形 9"/>
          <p:cNvSpPr/>
          <p:nvPr/>
        </p:nvSpPr>
        <p:spPr>
          <a:xfrm rot="10013735">
            <a:off x="470025" y="1716089"/>
            <a:ext cx="652593" cy="408316"/>
          </a:xfrm>
          <a:prstGeom prst="teardrop">
            <a:avLst/>
          </a:prstGeom>
          <a:ln/>
        </p:spPr>
        <p:style>
          <a:lnRef idx="0">
            <a:schemeClr val="accent4"/>
          </a:lnRef>
          <a:fillRef idx="1001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泪滴形 10"/>
          <p:cNvSpPr/>
          <p:nvPr/>
        </p:nvSpPr>
        <p:spPr>
          <a:xfrm rot="11416140">
            <a:off x="1131200" y="2062438"/>
            <a:ext cx="326296" cy="204158"/>
          </a:xfrm>
          <a:prstGeom prst="teardrop">
            <a:avLst/>
          </a:prstGeom>
          <a:ln/>
        </p:spPr>
        <p:style>
          <a:lnRef idx="0">
            <a:schemeClr val="accent4"/>
          </a:lnRef>
          <a:fillRef idx="1001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泪滴形 11"/>
          <p:cNvSpPr/>
          <p:nvPr/>
        </p:nvSpPr>
        <p:spPr>
          <a:xfrm rot="10013735">
            <a:off x="7564101" y="5181783"/>
            <a:ext cx="652593" cy="408316"/>
          </a:xfrm>
          <a:prstGeom prst="teardrop">
            <a:avLst/>
          </a:prstGeom>
          <a:ln/>
        </p:spPr>
        <p:style>
          <a:lnRef idx="0">
            <a:schemeClr val="accent4"/>
          </a:lnRef>
          <a:fillRef idx="1001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泪滴形 12"/>
          <p:cNvSpPr/>
          <p:nvPr/>
        </p:nvSpPr>
        <p:spPr>
          <a:xfrm rot="11416140">
            <a:off x="8225276" y="5528132"/>
            <a:ext cx="326296" cy="204158"/>
          </a:xfrm>
          <a:prstGeom prst="teardrop">
            <a:avLst/>
          </a:prstGeom>
          <a:ln/>
        </p:spPr>
        <p:style>
          <a:lnRef idx="0">
            <a:schemeClr val="accent4"/>
          </a:lnRef>
          <a:fillRef idx="1001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8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案例主要做法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8184" y="1096498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系统软件运行策略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19" y="1619118"/>
            <a:ext cx="7518618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9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案例主要做法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55976" y="1096498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软件窗口</a:t>
            </a:r>
            <a:r>
              <a:rPr lang="en-US" altLang="zh-CN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——</a:t>
            </a:r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多任务多页面自由组合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4098" name="Picture 2" descr="实时用电曲线图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925" y="3741032"/>
            <a:ext cx="3835521" cy="213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供水状态图-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53" y="1569468"/>
            <a:ext cx="3836247" cy="213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供电状态图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185" y="1569468"/>
            <a:ext cx="3836247" cy="213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年用电柱状图-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53" y="3741032"/>
            <a:ext cx="3836247" cy="213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28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2376264" cy="432048"/>
          </a:xfrm>
        </p:spPr>
        <p:txBody>
          <a:bodyPr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案例主要做法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4" name="Picture 2" descr="全校区水电信息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84" y="1628799"/>
            <a:ext cx="7618540" cy="4229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355976" y="1096498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实时监测</a:t>
            </a:r>
            <a:r>
              <a:rPr lang="en-US" altLang="zh-CN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——</a:t>
            </a:r>
            <a:r>
              <a:rPr lang="zh-CN" altLang="en-US" dirty="0" smtClean="0">
                <a:solidFill>
                  <a:srgbClr val="3F14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以楼宇为单元的预览页面</a:t>
            </a:r>
            <a:endParaRPr lang="zh-CN" altLang="en-US" dirty="0">
              <a:solidFill>
                <a:srgbClr val="3F14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2449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1265</TotalTime>
  <Words>831</Words>
  <Application>Microsoft Office PowerPoint</Application>
  <PresentationFormat>全屏显示(4:3)</PresentationFormat>
  <Paragraphs>117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主题​​</vt:lpstr>
      <vt:lpstr>PowerPoint 演示文稿</vt:lpstr>
      <vt:lpstr>案例实施背景</vt:lpstr>
      <vt:lpstr>案例主要做法</vt:lpstr>
      <vt:lpstr>案例主要做法</vt:lpstr>
      <vt:lpstr>案例主要做法</vt:lpstr>
      <vt:lpstr>案例主要做法</vt:lpstr>
      <vt:lpstr>案例主要做法</vt:lpstr>
      <vt:lpstr>案例主要做法</vt:lpstr>
      <vt:lpstr>案例主要做法</vt:lpstr>
      <vt:lpstr>案例主要做法</vt:lpstr>
      <vt:lpstr>案例主要做法</vt:lpstr>
      <vt:lpstr>PowerPoint 演示文稿</vt:lpstr>
      <vt:lpstr>案例主要做法</vt:lpstr>
      <vt:lpstr>案例绩效预估</vt:lpstr>
      <vt:lpstr>案例绩效预估</vt:lpstr>
      <vt:lpstr>案例绩效预估</vt:lpstr>
      <vt:lpstr>案例绩效预估</vt:lpstr>
      <vt:lpstr>案例绩效预估</vt:lpstr>
      <vt:lpstr>案例创新要素</vt:lpstr>
      <vt:lpstr>案例创新要素</vt:lpstr>
      <vt:lpstr>案例创新要素</vt:lpstr>
      <vt:lpstr>案例创新要素</vt:lpstr>
      <vt:lpstr>致谢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159</cp:revision>
  <dcterms:created xsi:type="dcterms:W3CDTF">2016-05-28T08:35:50Z</dcterms:created>
  <dcterms:modified xsi:type="dcterms:W3CDTF">2016-12-21T09:02:34Z</dcterms:modified>
</cp:coreProperties>
</file>